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318" r:id="rId2"/>
    <p:sldId id="320" r:id="rId3"/>
    <p:sldId id="319" r:id="rId4"/>
    <p:sldId id="316" r:id="rId5"/>
    <p:sldId id="349" r:id="rId6"/>
    <p:sldId id="297" r:id="rId7"/>
    <p:sldId id="357" r:id="rId8"/>
    <p:sldId id="350" r:id="rId9"/>
    <p:sldId id="351" r:id="rId10"/>
    <p:sldId id="352" r:id="rId11"/>
    <p:sldId id="323" r:id="rId12"/>
    <p:sldId id="358" r:id="rId13"/>
    <p:sldId id="359" r:id="rId14"/>
    <p:sldId id="360" r:id="rId15"/>
    <p:sldId id="361" r:id="rId16"/>
    <p:sldId id="362" r:id="rId17"/>
    <p:sldId id="355" r:id="rId18"/>
    <p:sldId id="365" r:id="rId19"/>
    <p:sldId id="366" r:id="rId20"/>
    <p:sldId id="367" r:id="rId21"/>
    <p:sldId id="369" r:id="rId22"/>
    <p:sldId id="370" r:id="rId23"/>
    <p:sldId id="371" r:id="rId24"/>
    <p:sldId id="372" r:id="rId25"/>
    <p:sldId id="373" r:id="rId26"/>
    <p:sldId id="368" r:id="rId27"/>
    <p:sldId id="356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91" r:id="rId39"/>
    <p:sldId id="392" r:id="rId40"/>
    <p:sldId id="384" r:id="rId41"/>
    <p:sldId id="390" r:id="rId42"/>
    <p:sldId id="385" r:id="rId43"/>
    <p:sldId id="386" r:id="rId44"/>
    <p:sldId id="387" r:id="rId45"/>
    <p:sldId id="388" r:id="rId46"/>
    <p:sldId id="389" r:id="rId47"/>
  </p:sldIdLst>
  <p:sldSz cx="12192000" cy="6858000"/>
  <p:notesSz cx="6858000" cy="9144000"/>
  <p:embeddedFontLs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191E"/>
    <a:srgbClr val="FD5A5D"/>
    <a:srgbClr val="2CB9FF"/>
    <a:srgbClr val="FD6270"/>
    <a:srgbClr val="01C3AE"/>
    <a:srgbClr val="C169D9"/>
    <a:srgbClr val="FB676A"/>
    <a:srgbClr val="563FE1"/>
    <a:srgbClr val="2C8FFC"/>
    <a:srgbClr val="44A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66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B2F0-357A-4E7F-98FD-BFA3B138B338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A48C4-F4F9-468C-B5FD-57311FC73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A48C4-F4F9-468C-B5FD-57311FC738B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3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21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69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5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8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94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59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9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56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CBAD-2184-41DC-B332-EB6DFEF3DCB3}" type="datetimeFigureOut">
              <a:rPr lang="ko-KR" altLang="en-US" smtClean="0"/>
              <a:t>2021-05-30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sy-coding/ML-Clas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79EB2-FF3E-4FD7-BCBC-0F836268B009}"/>
              </a:ext>
            </a:extLst>
          </p:cNvPr>
          <p:cNvSpPr txBox="1"/>
          <p:nvPr/>
        </p:nvSpPr>
        <p:spPr>
          <a:xfrm>
            <a:off x="1145241" y="2211631"/>
            <a:ext cx="9513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Bold" panose="02020603020101020101" pitchFamily="18" charset="-127"/>
              </a:rPr>
              <a:t>신용카드 사용자 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Bold" panose="02020603020101020101" pitchFamily="18" charset="-127"/>
              </a:rPr>
              <a:t>연체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AA0BF-860B-41A9-A5D2-C4995853AE2C}"/>
              </a:ext>
            </a:extLst>
          </p:cNvPr>
          <p:cNvSpPr txBox="1"/>
          <p:nvPr/>
        </p:nvSpPr>
        <p:spPr>
          <a:xfrm>
            <a:off x="7478805" y="4948518"/>
            <a:ext cx="410583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전남대학교 통계학과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174518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안상영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98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결측 값 확인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067A96-3667-4ADB-BD6D-E4C0FBDC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69" y="1385607"/>
            <a:ext cx="2286001" cy="5204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DEC0B7-B24F-4FF0-BE2E-3960C56350B4}"/>
              </a:ext>
            </a:extLst>
          </p:cNvPr>
          <p:cNvSpPr/>
          <p:nvPr/>
        </p:nvSpPr>
        <p:spPr>
          <a:xfrm>
            <a:off x="4548651" y="2206046"/>
            <a:ext cx="5644219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occyp_type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직업 유형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특성의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 값 개수가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8171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개로 나타남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9F9FF-C7EA-4DE8-AB65-32D6A858AA72}"/>
              </a:ext>
            </a:extLst>
          </p:cNvPr>
          <p:cNvSpPr txBox="1"/>
          <p:nvPr/>
        </p:nvSpPr>
        <p:spPr>
          <a:xfrm>
            <a:off x="6372545" y="3429000"/>
            <a:ext cx="157018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70AFDF-4E70-47CB-8EF4-FB4BB71642CB}"/>
              </a:ext>
            </a:extLst>
          </p:cNvPr>
          <p:cNvSpPr/>
          <p:nvPr/>
        </p:nvSpPr>
        <p:spPr>
          <a:xfrm>
            <a:off x="4314844" y="4452576"/>
            <a:ext cx="6899279" cy="16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결측값을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전부 직업이 없다고 가정하면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결측값을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새로운 값으로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신용도에 크게 영향이 없다면 해당 변수를 삭제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129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70411" y="1756461"/>
            <a:ext cx="6916271" cy="3160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전처리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특성의 범주에 따라 그룹나누기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각 변수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변수 추가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문자형을 숫자형으로 치환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8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6422065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특성의 범주에 따라 그룹 나누기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8908036-C593-4CED-B5D7-DEFB9635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3" y="1589401"/>
            <a:ext cx="6239716" cy="4225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1CC8-5416-4089-BC20-3B5C67503F2D}"/>
              </a:ext>
            </a:extLst>
          </p:cNvPr>
          <p:cNvSpPr txBox="1"/>
          <p:nvPr/>
        </p:nvSpPr>
        <p:spPr>
          <a:xfrm>
            <a:off x="6992469" y="1885241"/>
            <a:ext cx="4096871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r>
              <a:rPr lang="ko-KR" altLang="en-US" dirty="0"/>
              <a:t>각 변수 값의 개수에 따라  데이터 </a:t>
            </a:r>
            <a:r>
              <a:rPr lang="ko-KR" altLang="en-US" dirty="0" err="1"/>
              <a:t>전처리</a:t>
            </a:r>
            <a:r>
              <a:rPr lang="ko-KR" altLang="en-US" dirty="0"/>
              <a:t> 시행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E4A280-46BA-48C0-9B97-6DBD367EB034}"/>
              </a:ext>
            </a:extLst>
          </p:cNvPr>
          <p:cNvGrpSpPr/>
          <p:nvPr/>
        </p:nvGrpSpPr>
        <p:grpSpPr>
          <a:xfrm>
            <a:off x="5885328" y="3998160"/>
            <a:ext cx="6736976" cy="1543919"/>
            <a:chOff x="5894293" y="3228323"/>
            <a:chExt cx="6736976" cy="15439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C6C58-BC27-4E66-9737-D6511460FAAE}"/>
                </a:ext>
              </a:extLst>
            </p:cNvPr>
            <p:cNvSpPr txBox="1"/>
            <p:nvPr/>
          </p:nvSpPr>
          <p:spPr>
            <a:xfrm>
              <a:off x="6266328" y="4197276"/>
              <a:ext cx="5692590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defRPr>
              </a:lvl1pPr>
            </a:lstStyle>
            <a:p>
              <a:r>
                <a:rPr lang="en-US" altLang="ko-KR" dirty="0"/>
                <a:t>group3</a:t>
              </a:r>
              <a:r>
                <a:rPr lang="ko-KR" altLang="en-US" dirty="0"/>
                <a:t> </a:t>
              </a:r>
              <a:r>
                <a:rPr lang="en-US" altLang="ko-KR" dirty="0"/>
                <a:t>:</a:t>
              </a:r>
              <a:r>
                <a:rPr lang="ko-KR" altLang="en-US" dirty="0"/>
                <a:t> 변수 값의 개수 </a:t>
              </a:r>
              <a:r>
                <a:rPr lang="en-US" altLang="ko-KR" dirty="0"/>
                <a:t>&gt; 10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790D31-8844-4591-8B1C-1A04A8F750AC}"/>
                </a:ext>
              </a:extLst>
            </p:cNvPr>
            <p:cNvSpPr txBox="1"/>
            <p:nvPr/>
          </p:nvSpPr>
          <p:spPr>
            <a:xfrm>
              <a:off x="5894293" y="3228323"/>
              <a:ext cx="616771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defRPr>
              </a:lvl1pPr>
            </a:lstStyle>
            <a:p>
              <a:r>
                <a:rPr lang="en-US" altLang="ko-KR" dirty="0"/>
                <a:t>group1 : </a:t>
              </a:r>
              <a:r>
                <a:rPr lang="ko-KR" altLang="en-US" dirty="0"/>
                <a:t>변수 값의 개수 </a:t>
              </a:r>
              <a:r>
                <a:rPr lang="en-US" altLang="ko-KR" dirty="0"/>
                <a:t>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79D72C-9CB1-4AAF-8A11-F22636ACE4FE}"/>
                </a:ext>
              </a:extLst>
            </p:cNvPr>
            <p:cNvSpPr txBox="1"/>
            <p:nvPr/>
          </p:nvSpPr>
          <p:spPr>
            <a:xfrm>
              <a:off x="6463553" y="3712820"/>
              <a:ext cx="616771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defRPr>
              </a:lvl1pPr>
            </a:lstStyle>
            <a:p>
              <a:r>
                <a:rPr lang="en-US" altLang="ko-KR" dirty="0"/>
                <a:t>group2 :  2 &lt; </a:t>
              </a:r>
              <a:r>
                <a:rPr lang="ko-KR" altLang="en-US" dirty="0"/>
                <a:t>변수 값의 개수 </a:t>
              </a:r>
              <a:r>
                <a:rPr lang="en-US" altLang="ko-KR" dirty="0"/>
                <a:t>&lt;= 10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7F77A7-5670-4651-99EC-70F76620CF0B}"/>
              </a:ext>
            </a:extLst>
          </p:cNvPr>
          <p:cNvSpPr txBox="1"/>
          <p:nvPr/>
        </p:nvSpPr>
        <p:spPr>
          <a:xfrm>
            <a:off x="8184094" y="3145742"/>
            <a:ext cx="157018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28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346300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각 변수 </a:t>
              </a:r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전처리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및 변수 추가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0E91FC-D649-49B6-BB0C-EAAB6541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57" y="1450040"/>
            <a:ext cx="4292566" cy="31315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EB784A-9B4C-41AF-A9FD-CDA5BEF0D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39" y="1450042"/>
            <a:ext cx="4459366" cy="313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E17CF-53EC-40B9-90F1-230924DC40BC}"/>
              </a:ext>
            </a:extLst>
          </p:cNvPr>
          <p:cNvSpPr txBox="1"/>
          <p:nvPr/>
        </p:nvSpPr>
        <p:spPr>
          <a:xfrm>
            <a:off x="1676400" y="5095518"/>
            <a:ext cx="8122024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Child_num</a:t>
            </a:r>
            <a:r>
              <a:rPr lang="en-US" altLang="ko-KR" dirty="0"/>
              <a:t> </a:t>
            </a:r>
            <a:r>
              <a:rPr lang="ko-KR" altLang="en-US" dirty="0"/>
              <a:t>은 자녀가 </a:t>
            </a:r>
            <a:r>
              <a:rPr lang="en-US" altLang="ko-KR" dirty="0"/>
              <a:t>3</a:t>
            </a:r>
            <a:r>
              <a:rPr lang="ko-KR" altLang="en-US" dirty="0"/>
              <a:t>명보다 크면 </a:t>
            </a:r>
            <a:r>
              <a:rPr lang="en-US" altLang="ko-KR" dirty="0"/>
              <a:t>3</a:t>
            </a:r>
            <a:r>
              <a:rPr lang="ko-KR" altLang="en-US" dirty="0"/>
              <a:t>명에 포함시킨다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Family_size</a:t>
            </a:r>
            <a:r>
              <a:rPr lang="en-US" altLang="ko-KR" dirty="0"/>
              <a:t> </a:t>
            </a:r>
            <a:r>
              <a:rPr lang="ko-KR" altLang="en-US" dirty="0"/>
              <a:t>는 가족의 수가 </a:t>
            </a:r>
            <a:r>
              <a:rPr lang="en-US" altLang="ko-KR" dirty="0"/>
              <a:t>4</a:t>
            </a:r>
            <a:r>
              <a:rPr lang="ko-KR" altLang="en-US" dirty="0"/>
              <a:t>보다 크면 </a:t>
            </a:r>
            <a:r>
              <a:rPr lang="en-US" altLang="ko-KR" dirty="0"/>
              <a:t>4</a:t>
            </a:r>
            <a:r>
              <a:rPr lang="ko-KR" altLang="en-US" dirty="0"/>
              <a:t>에 포함시킨다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041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143E61E-7B02-4216-9B60-5FE78E944823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13BBF5-DD55-4EB1-A091-611E1B64FB2C}"/>
              </a:ext>
            </a:extLst>
          </p:cNvPr>
          <p:cNvSpPr/>
          <p:nvPr/>
        </p:nvSpPr>
        <p:spPr>
          <a:xfrm>
            <a:off x="982782" y="263047"/>
            <a:ext cx="534630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각 변수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변수 추가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A33BEC-12EA-4C0E-9064-6B8BF547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7" y="1515035"/>
            <a:ext cx="5286375" cy="41506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8F21C8-EE56-4721-9FA6-15FD434642EB}"/>
              </a:ext>
            </a:extLst>
          </p:cNvPr>
          <p:cNvSpPr/>
          <p:nvPr/>
        </p:nvSpPr>
        <p:spPr>
          <a:xfrm>
            <a:off x="4464424" y="1515034"/>
            <a:ext cx="1234328" cy="4150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524B9-7B91-4FA4-99A9-6D805ED7089A}"/>
              </a:ext>
            </a:extLst>
          </p:cNvPr>
          <p:cNvSpPr txBox="1"/>
          <p:nvPr/>
        </p:nvSpPr>
        <p:spPr>
          <a:xfrm>
            <a:off x="4939995" y="1311591"/>
            <a:ext cx="6078071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ko-KR" dirty="0" err="1"/>
              <a:t>Income_total</a:t>
            </a:r>
            <a:r>
              <a:rPr lang="ko-KR" altLang="en-US" dirty="0"/>
              <a:t>은 </a:t>
            </a:r>
            <a:r>
              <a:rPr lang="en-US" altLang="ko-KR" dirty="0"/>
              <a:t>4</a:t>
            </a:r>
            <a:r>
              <a:rPr lang="ko-KR" altLang="en-US" dirty="0"/>
              <a:t>분위수를 이용해 </a:t>
            </a:r>
            <a:endParaRPr lang="en-US" altLang="ko-KR" dirty="0"/>
          </a:p>
          <a:p>
            <a:pPr algn="l"/>
            <a:r>
              <a:rPr lang="en-US" altLang="ko-KR" dirty="0"/>
              <a:t>   4</a:t>
            </a:r>
            <a:r>
              <a:rPr lang="ko-KR" altLang="en-US" dirty="0"/>
              <a:t>개의 구간으로 나눈다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EF1B5-04FF-4CFE-875D-D5206B86E75B}"/>
              </a:ext>
            </a:extLst>
          </p:cNvPr>
          <p:cNvSpPr txBox="1"/>
          <p:nvPr/>
        </p:nvSpPr>
        <p:spPr>
          <a:xfrm>
            <a:off x="4939995" y="4266018"/>
            <a:ext cx="6284262" cy="168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ko-KR" dirty="0"/>
              <a:t>DAYS_EMPLOYED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고용된 상태와 </a:t>
            </a:r>
            <a:endParaRPr lang="en-US" altLang="ko-KR" dirty="0"/>
          </a:p>
          <a:p>
            <a:pPr algn="l"/>
            <a:r>
              <a:rPr lang="ko-KR" altLang="en-US" dirty="0"/>
              <a:t>   고용되지 않는 상태로 나누어서 분석한다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   또한</a:t>
            </a:r>
            <a:r>
              <a:rPr lang="en-US" altLang="ko-KR" dirty="0"/>
              <a:t>, </a:t>
            </a:r>
            <a:r>
              <a:rPr lang="ko-KR" altLang="en-US" dirty="0"/>
              <a:t>일 수를 년으로 변경한다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02425-1FB8-41A4-8679-296D835625A2}"/>
              </a:ext>
            </a:extLst>
          </p:cNvPr>
          <p:cNvSpPr txBox="1"/>
          <p:nvPr/>
        </p:nvSpPr>
        <p:spPr>
          <a:xfrm>
            <a:off x="4939995" y="2723814"/>
            <a:ext cx="6078071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ko-KR" dirty="0"/>
              <a:t>DAYS_BIRTH</a:t>
            </a:r>
            <a:r>
              <a:rPr lang="ko-KR" altLang="en-US" dirty="0"/>
              <a:t>는 값을 양수로 변환 후 </a:t>
            </a:r>
            <a:endParaRPr lang="en-US" altLang="ko-KR" dirty="0"/>
          </a:p>
          <a:p>
            <a:pPr algn="l"/>
            <a:r>
              <a:rPr lang="ko-KR" altLang="en-US" dirty="0"/>
              <a:t>   년 수를 구해 각각의 나이를 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09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143E61E-7B02-4216-9B60-5FE78E944823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7076F-D4D2-4B4A-92F7-3DB7B26CB436}"/>
              </a:ext>
            </a:extLst>
          </p:cNvPr>
          <p:cNvSpPr/>
          <p:nvPr/>
        </p:nvSpPr>
        <p:spPr>
          <a:xfrm>
            <a:off x="982782" y="263047"/>
            <a:ext cx="534630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각 변수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변수 추가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AD6A3D-C56B-4E35-B353-069179F5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77" y="1413061"/>
            <a:ext cx="1162050" cy="453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32DC8-F8D8-4456-B7E6-FC8F23F0876B}"/>
              </a:ext>
            </a:extLst>
          </p:cNvPr>
          <p:cNvSpPr txBox="1"/>
          <p:nvPr/>
        </p:nvSpPr>
        <p:spPr>
          <a:xfrm>
            <a:off x="2951392" y="2864518"/>
            <a:ext cx="8046431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ko-KR" dirty="0" err="1"/>
              <a:t>begin_month</a:t>
            </a:r>
            <a:r>
              <a:rPr lang="ko-KR" altLang="en-US" dirty="0"/>
              <a:t>은 앞에서 전부 년으로 통일했기 때문에 </a:t>
            </a:r>
            <a:r>
              <a:rPr lang="en-US" altLang="ko-KR" dirty="0" err="1"/>
              <a:t>begin_month</a:t>
            </a:r>
            <a:r>
              <a:rPr lang="ko-KR" altLang="en-US" dirty="0"/>
              <a:t>를 </a:t>
            </a:r>
            <a:r>
              <a:rPr lang="en-US" altLang="ko-KR" dirty="0" err="1"/>
              <a:t>begin_year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233639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문자형을 숫자형으로 치환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3E5F78-AC47-4C0E-9454-E80DB1F2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8" y="1540211"/>
            <a:ext cx="5476875" cy="445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02372-829E-4818-A4D3-3107CE004E29}"/>
              </a:ext>
            </a:extLst>
          </p:cNvPr>
          <p:cNvSpPr txBox="1"/>
          <p:nvPr/>
        </p:nvSpPr>
        <p:spPr>
          <a:xfrm>
            <a:off x="6498077" y="2996043"/>
            <a:ext cx="5489642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2400" dirty="0" err="1"/>
              <a:t>LabelEncoder</a:t>
            </a:r>
            <a:r>
              <a:rPr lang="ko-KR" altLang="en-US" sz="2400" dirty="0"/>
              <a:t>를 통해 문자형 변수들을 범주의 성격을 가진 숫자형으로 변형</a:t>
            </a:r>
          </a:p>
        </p:txBody>
      </p:sp>
    </p:spTree>
    <p:extLst>
      <p:ext uri="{BB962C8B-B14F-4D97-AF65-F5344CB8AC3E}">
        <p14:creationId xmlns:p14="http://schemas.microsoft.com/office/powerpoint/2010/main" val="389178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8341" y="1075144"/>
            <a:ext cx="6916271" cy="584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적용 및 평가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Random Forest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Gradient Boosting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SVC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d. Voting Classifier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e.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LightGBM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Calssifier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※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GridSearchCV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통한 파라미터 찾기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※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log_loss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사용해 모델 평가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66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 Random Forest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027A64A-1173-49A8-B361-56182E85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08" y="1803264"/>
            <a:ext cx="9339417" cy="1813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6197E-50C9-427C-BCB5-198D2478C4DD}"/>
              </a:ext>
            </a:extLst>
          </p:cNvPr>
          <p:cNvSpPr txBox="1"/>
          <p:nvPr/>
        </p:nvSpPr>
        <p:spPr>
          <a:xfrm>
            <a:off x="1167608" y="4098064"/>
            <a:ext cx="8034758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훈련데이터를 </a:t>
            </a:r>
            <a:r>
              <a:rPr lang="en-US" altLang="ko-KR" dirty="0"/>
              <a:t>75%, </a:t>
            </a:r>
            <a:r>
              <a:rPr lang="ko-KR" altLang="en-US" dirty="0"/>
              <a:t>테스트데이터를 </a:t>
            </a:r>
            <a:r>
              <a:rPr lang="en-US" altLang="ko-KR" dirty="0"/>
              <a:t>25%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데이터를 분할할 때 </a:t>
            </a:r>
            <a:r>
              <a:rPr lang="en-US" altLang="ko-KR" dirty="0"/>
              <a:t>credit</a:t>
            </a:r>
            <a:r>
              <a:rPr lang="ko-KR" altLang="en-US" dirty="0"/>
              <a:t>에 대해 계층분할 적용</a:t>
            </a:r>
          </a:p>
        </p:txBody>
      </p:sp>
    </p:spTree>
    <p:extLst>
      <p:ext uri="{BB962C8B-B14F-4D97-AF65-F5344CB8AC3E}">
        <p14:creationId xmlns:p14="http://schemas.microsoft.com/office/powerpoint/2010/main" val="195551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143E61E-7B02-4216-9B60-5FE78E944823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7A6F76-B9FA-4C3A-91B9-1829291ED365}"/>
              </a:ext>
            </a:extLst>
          </p:cNvPr>
          <p:cNvSpPr/>
          <p:nvPr/>
        </p:nvSpPr>
        <p:spPr>
          <a:xfrm>
            <a:off x="982782" y="200294"/>
            <a:ext cx="500844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a. Random Forest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62FD8-2721-42F4-A769-46A4567FF2B2}"/>
              </a:ext>
            </a:extLst>
          </p:cNvPr>
          <p:cNvSpPr txBox="1"/>
          <p:nvPr/>
        </p:nvSpPr>
        <p:spPr>
          <a:xfrm>
            <a:off x="914688" y="1378513"/>
            <a:ext cx="556422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모델 평가 방법  </a:t>
            </a:r>
            <a:r>
              <a:rPr lang="en-US" altLang="ko-KR" dirty="0"/>
              <a:t>:   </a:t>
            </a:r>
            <a:r>
              <a:rPr lang="en-US" altLang="ko-KR" dirty="0" err="1"/>
              <a:t>log_loss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3D2219-3485-4007-88C7-F662B242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2243514"/>
            <a:ext cx="5113218" cy="574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083AD5-C83F-42E4-9FDD-5901B900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3042384"/>
            <a:ext cx="6515100" cy="372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2B4A5-D7DC-430A-8755-179784419C3E}"/>
              </a:ext>
            </a:extLst>
          </p:cNvPr>
          <p:cNvSpPr txBox="1"/>
          <p:nvPr/>
        </p:nvSpPr>
        <p:spPr>
          <a:xfrm>
            <a:off x="7665395" y="2855017"/>
            <a:ext cx="4319082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1800" dirty="0" err="1"/>
              <a:t>log_loss</a:t>
            </a:r>
            <a:r>
              <a:rPr lang="ko-KR" altLang="en-US" sz="1800" dirty="0"/>
              <a:t> 값이 높게 나옴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앞에서 상관계수를 확인해보았을 때 </a:t>
            </a:r>
            <a:endParaRPr lang="en-US" altLang="ko-KR" sz="1800" dirty="0"/>
          </a:p>
          <a:p>
            <a:r>
              <a:rPr lang="ko-KR" altLang="en-US" sz="1800" dirty="0"/>
              <a:t>각 변수가 </a:t>
            </a:r>
            <a:r>
              <a:rPr lang="en-US" altLang="ko-KR" sz="1800" dirty="0"/>
              <a:t>credit</a:t>
            </a:r>
            <a:r>
              <a:rPr lang="ko-KR" altLang="en-US" sz="1800" dirty="0"/>
              <a:t>에 미치는 영향이 매우 작게 나타남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따라서 </a:t>
            </a:r>
            <a:r>
              <a:rPr lang="en-US" altLang="ko-KR" sz="1800" dirty="0" err="1"/>
              <a:t>randomForest</a:t>
            </a:r>
            <a:r>
              <a:rPr lang="en-US" altLang="ko-KR" sz="1800" dirty="0"/>
              <a:t> </a:t>
            </a:r>
            <a:r>
              <a:rPr lang="ko-KR" altLang="en-US" sz="1800" dirty="0"/>
              <a:t>특성상 정보량이 많은 노드를 기준으로 분할 했을 때 잘 분할하지 못한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65688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72541" y="1369616"/>
            <a:ext cx="6994610" cy="476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소개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전처리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적용 및 평가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신용카드 사용자 연체 예측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9172F-1947-414D-B9EE-83DBC2C11A79}"/>
              </a:ext>
            </a:extLst>
          </p:cNvPr>
          <p:cNvGrpSpPr/>
          <p:nvPr/>
        </p:nvGrpSpPr>
        <p:grpSpPr>
          <a:xfrm>
            <a:off x="982782" y="241670"/>
            <a:ext cx="10226436" cy="846809"/>
            <a:chOff x="982782" y="241670"/>
            <a:chExt cx="10226436" cy="846809"/>
          </a:xfrm>
        </p:grpSpPr>
        <p:sp>
          <p:nvSpPr>
            <p:cNvPr id="6" name="직사각형 5"/>
            <p:cNvSpPr/>
            <p:nvPr/>
          </p:nvSpPr>
          <p:spPr>
            <a:xfrm>
              <a:off x="982782" y="241670"/>
              <a:ext cx="5008449" cy="716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목차</a:t>
              </a:r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 </a:t>
              </a: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97E6CD8-C68F-4DFB-AC04-1806C1112C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25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Gradient Boosting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A38A57-F28C-4D89-8EAD-15F3E1067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225172"/>
            <a:ext cx="5505567" cy="2391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EB6D5-4FC9-4837-9264-D61405C1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3885931"/>
            <a:ext cx="7207907" cy="2771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35E03-1F85-41FB-A6E0-D9627D8542A1}"/>
              </a:ext>
            </a:extLst>
          </p:cNvPr>
          <p:cNvSpPr txBox="1"/>
          <p:nvPr/>
        </p:nvSpPr>
        <p:spPr>
          <a:xfrm>
            <a:off x="6789905" y="1753009"/>
            <a:ext cx="5184843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2000" dirty="0" err="1"/>
              <a:t>gridseachCV</a:t>
            </a:r>
            <a:r>
              <a:rPr lang="ko-KR" altLang="en-US" sz="2000" dirty="0"/>
              <a:t>를 통해 파라미터 튜닝을 했을 때의 </a:t>
            </a:r>
            <a:r>
              <a:rPr lang="en-US" altLang="ko-KR" sz="2000" dirty="0" err="1"/>
              <a:t>log_loss</a:t>
            </a:r>
            <a:r>
              <a:rPr lang="ko-KR" altLang="en-US" sz="2000" dirty="0"/>
              <a:t>를 보면 모델의 성능이 조금 더 향상된 것을 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E03CA-FF55-437B-B919-E9EBDB22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348" y="4954501"/>
            <a:ext cx="3581400" cy="13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293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Gradient Boosting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E95E14C-D83C-4260-813F-F8D9EC73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5" y="1275573"/>
            <a:ext cx="5434826" cy="538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25D6F-BF76-446B-899A-7E887029A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1" y="1308269"/>
            <a:ext cx="5749182" cy="2075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F92B5-5363-4F82-A313-49971BB7D0CE}"/>
              </a:ext>
            </a:extLst>
          </p:cNvPr>
          <p:cNvSpPr txBox="1"/>
          <p:nvPr/>
        </p:nvSpPr>
        <p:spPr>
          <a:xfrm>
            <a:off x="6200772" y="4186273"/>
            <a:ext cx="5749182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교차검증을 하여 좀 더 정확한 </a:t>
            </a:r>
            <a:r>
              <a:rPr lang="en-US" altLang="ko-KR" dirty="0" err="1"/>
              <a:t>log_loss</a:t>
            </a:r>
            <a:r>
              <a:rPr lang="ko-KR" altLang="en-US" dirty="0"/>
              <a:t>를 비교해보면</a:t>
            </a:r>
            <a:r>
              <a:rPr lang="en-US" altLang="ko-KR" dirty="0"/>
              <a:t>, </a:t>
            </a:r>
            <a:r>
              <a:rPr lang="ko-KR" altLang="en-US" dirty="0"/>
              <a:t>파라미터를 조정한 결과가 더 좋게 나온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682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SVC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A736E16-BEBF-4FA3-A546-8F6D6209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6" y="1193963"/>
            <a:ext cx="5250791" cy="29916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A3AEE4-A89B-4FF0-8F16-C9F09D944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6" y="1193963"/>
            <a:ext cx="5724525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BD2CA3-377B-4307-AD7C-0FCBD15B77B7}"/>
              </a:ext>
            </a:extLst>
          </p:cNvPr>
          <p:cNvSpPr txBox="1"/>
          <p:nvPr/>
        </p:nvSpPr>
        <p:spPr>
          <a:xfrm>
            <a:off x="6925118" y="4859081"/>
            <a:ext cx="442856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/>
              <a:t>Svc</a:t>
            </a:r>
            <a:r>
              <a:rPr lang="ko-KR" altLang="en-US" dirty="0"/>
              <a:t>의 경우는 스케일링을 했을 때 </a:t>
            </a:r>
            <a:r>
              <a:rPr lang="en-US" altLang="ko-KR" dirty="0" err="1"/>
              <a:t>log_loss</a:t>
            </a:r>
            <a:r>
              <a:rPr lang="ko-KR" altLang="en-US" dirty="0"/>
              <a:t>가 더 좋음을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973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d. Voting classifier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8020DF8-C60D-4A15-AE47-FAFC34B7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33" y="1245869"/>
            <a:ext cx="7213226" cy="5028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AF864-E36D-48D0-99CA-91CAB298BE88}"/>
              </a:ext>
            </a:extLst>
          </p:cNvPr>
          <p:cNvSpPr txBox="1"/>
          <p:nvPr/>
        </p:nvSpPr>
        <p:spPr>
          <a:xfrm>
            <a:off x="8135353" y="2232422"/>
            <a:ext cx="3841493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/>
              <a:t>SVC </a:t>
            </a:r>
          </a:p>
          <a:p>
            <a:r>
              <a:rPr lang="en-US" altLang="ko-KR" dirty="0" err="1"/>
              <a:t>logisticRegression</a:t>
            </a:r>
            <a:endParaRPr lang="en-US" altLang="ko-KR" dirty="0"/>
          </a:p>
          <a:p>
            <a:r>
              <a:rPr lang="en-US" altLang="ko-KR" dirty="0" err="1"/>
              <a:t>GradientBoosing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모델을 이용하여 </a:t>
            </a:r>
            <a:r>
              <a:rPr lang="en-US" altLang="ko-KR" dirty="0"/>
              <a:t>soft voting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한 결과 </a:t>
            </a:r>
            <a:r>
              <a:rPr lang="en-US" altLang="ko-KR" dirty="0" err="1"/>
              <a:t>log_loss</a:t>
            </a:r>
            <a:r>
              <a:rPr lang="ko-KR" altLang="en-US" dirty="0"/>
              <a:t>가 </a:t>
            </a:r>
            <a:r>
              <a:rPr lang="en-US" altLang="ko-KR" dirty="0"/>
              <a:t>0.82</a:t>
            </a:r>
            <a:r>
              <a:rPr lang="ko-KR" altLang="en-US" dirty="0"/>
              <a:t>가 나온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4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143E61E-7B02-4216-9B60-5FE78E944823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8DDF6-2AD3-43BE-8AED-14F41761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3" y="1560419"/>
            <a:ext cx="6800384" cy="41176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2C0892-6F02-4113-8A48-373F74771604}"/>
              </a:ext>
            </a:extLst>
          </p:cNvPr>
          <p:cNvSpPr/>
          <p:nvPr/>
        </p:nvSpPr>
        <p:spPr>
          <a:xfrm>
            <a:off x="982782" y="200294"/>
            <a:ext cx="500844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d. Voting classifier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75C95-32F0-4716-9945-683534E288C9}"/>
              </a:ext>
            </a:extLst>
          </p:cNvPr>
          <p:cNvSpPr txBox="1"/>
          <p:nvPr/>
        </p:nvSpPr>
        <p:spPr>
          <a:xfrm>
            <a:off x="8135353" y="2232422"/>
            <a:ext cx="3841493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/>
              <a:t>SVC </a:t>
            </a:r>
          </a:p>
          <a:p>
            <a:r>
              <a:rPr lang="en-US" altLang="ko-KR" dirty="0" err="1"/>
              <a:t>GradientBoosing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모델을 이용하여 </a:t>
            </a:r>
            <a:r>
              <a:rPr lang="en-US" altLang="ko-KR" dirty="0"/>
              <a:t>soft voting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한 결과 </a:t>
            </a:r>
            <a:r>
              <a:rPr lang="en-US" altLang="ko-KR" dirty="0" err="1"/>
              <a:t>log_loss</a:t>
            </a:r>
            <a:r>
              <a:rPr lang="ko-KR" altLang="en-US" dirty="0"/>
              <a:t>가 </a:t>
            </a:r>
            <a:r>
              <a:rPr lang="en-US" altLang="ko-KR" dirty="0"/>
              <a:t>0.816</a:t>
            </a:r>
            <a:r>
              <a:rPr lang="ko-KR" altLang="en-US" dirty="0"/>
              <a:t>이 </a:t>
            </a:r>
            <a:endParaRPr lang="en-US" altLang="ko-KR" dirty="0"/>
          </a:p>
          <a:p>
            <a:r>
              <a:rPr lang="ko-KR" altLang="en-US" dirty="0"/>
              <a:t>나온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309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e. </a:t>
              </a:r>
              <a:r>
                <a:rPr lang="en-US" altLang="ko-KR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LightGBM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7DAF9B-6540-4107-B9FA-229FCA7D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420820"/>
            <a:ext cx="5715000" cy="2552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D2C34B-2312-452F-B341-C35BC5E2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4305861"/>
            <a:ext cx="5715000" cy="216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D35A5-B83F-45D6-9C02-C1E1ADD43AE2}"/>
              </a:ext>
            </a:extLst>
          </p:cNvPr>
          <p:cNvSpPr txBox="1"/>
          <p:nvPr/>
        </p:nvSpPr>
        <p:spPr>
          <a:xfrm>
            <a:off x="6920752" y="4801332"/>
            <a:ext cx="4921624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log_loss</a:t>
            </a:r>
            <a:r>
              <a:rPr lang="ko-KR" altLang="en-US" dirty="0"/>
              <a:t>를 출력하면 다른 모델에 비해 </a:t>
            </a:r>
            <a:endParaRPr lang="en-US" altLang="ko-KR" dirty="0"/>
          </a:p>
          <a:p>
            <a:r>
              <a:rPr lang="ko-KR" altLang="en-US" dirty="0"/>
              <a:t>좋은 결과를 내고 있다는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722AD-661F-4958-AE02-E11C4E69E384}"/>
              </a:ext>
            </a:extLst>
          </p:cNvPr>
          <p:cNvSpPr txBox="1"/>
          <p:nvPr/>
        </p:nvSpPr>
        <p:spPr>
          <a:xfrm>
            <a:off x="6920752" y="2309143"/>
            <a:ext cx="520849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모델보다 가볍고</a:t>
            </a:r>
            <a:r>
              <a:rPr lang="en-US" altLang="ko-KR" dirty="0"/>
              <a:t>, </a:t>
            </a:r>
            <a:r>
              <a:rPr lang="ko-KR" altLang="en-US" dirty="0"/>
              <a:t>속도가 빠르다는 장점이 있어 이 모델을 적용해보았다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810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해결 사항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5412A8-4528-4152-B65B-85A72FCA2030}"/>
              </a:ext>
            </a:extLst>
          </p:cNvPr>
          <p:cNvSpPr txBox="1"/>
          <p:nvPr/>
        </p:nvSpPr>
        <p:spPr>
          <a:xfrm>
            <a:off x="1171175" y="2373168"/>
            <a:ext cx="9640111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모델의 튜닝으로 모델의 성능을 더 올리기는 힘들 것 같아 추가로 </a:t>
            </a:r>
            <a:r>
              <a:rPr lang="en-US" altLang="ko-KR" dirty="0"/>
              <a:t>EDA</a:t>
            </a:r>
            <a:r>
              <a:rPr lang="ko-KR" altLang="en-US" dirty="0"/>
              <a:t>를 통해 </a:t>
            </a:r>
            <a:r>
              <a:rPr lang="en-US" altLang="ko-KR" dirty="0"/>
              <a:t>credit</a:t>
            </a:r>
            <a:r>
              <a:rPr lang="ko-KR" altLang="en-US" dirty="0"/>
              <a:t>에 영향을 미치는 여러 특성들을 결합하여 특성을 추가하는 방향으로 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969D2-84B3-4340-A1E2-80B0946884AD}"/>
              </a:ext>
            </a:extLst>
          </p:cNvPr>
          <p:cNvSpPr txBox="1"/>
          <p:nvPr/>
        </p:nvSpPr>
        <p:spPr>
          <a:xfrm>
            <a:off x="1171175" y="4735272"/>
            <a:ext cx="990863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gridsearchCV</a:t>
            </a:r>
            <a:r>
              <a:rPr lang="ko-KR" altLang="en-US" dirty="0"/>
              <a:t>를 사용하여 파라미터 조정을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5DB156-B169-41C2-A29E-62253A54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75" y="1502549"/>
            <a:ext cx="1597468" cy="7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2782" y="1453853"/>
            <a:ext cx="10445551" cy="482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어떤 데이터 간에 일반적으로 성능을 잘 보이는 모델이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Random Forest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스케일링과 파라미터 튜닝을 어느정도 잘 한다면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SVC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모델도    괜찮을 것이라 판단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Voting Classifier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좀 더 일반화된 모델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GridSearchCV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이용해 일반화된 성능을 평가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설명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36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D9D2C-6F80-49F4-BB72-EF8B26514372}"/>
              </a:ext>
            </a:extLst>
          </p:cNvPr>
          <p:cNvSpPr txBox="1"/>
          <p:nvPr/>
        </p:nvSpPr>
        <p:spPr>
          <a:xfrm>
            <a:off x="2474259" y="2402541"/>
            <a:ext cx="7243482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최종 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29230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B441F1-723A-4A36-ADB6-789129532985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추가 데이터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8ABFC62-4415-436C-BE15-6E90C09CE98D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69656-F6CF-4C6F-A5BD-1392D291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306537"/>
            <a:ext cx="3524002" cy="1146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9AC1F3-8663-47FC-BE99-18ACA89E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47" y="2675035"/>
            <a:ext cx="5325782" cy="8301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077F9F-3CBF-4CBC-9C3F-F6EA9F7D5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82" y="3727303"/>
            <a:ext cx="6943725" cy="81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4292DB-5E74-4F96-AC26-0CAABD5D1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47" y="4768589"/>
            <a:ext cx="4981575" cy="1628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BBB41-7192-4622-8B82-A5AF9290D423}"/>
              </a:ext>
            </a:extLst>
          </p:cNvPr>
          <p:cNvSpPr txBox="1"/>
          <p:nvPr/>
        </p:nvSpPr>
        <p:spPr>
          <a:xfrm>
            <a:off x="7853081" y="1306537"/>
            <a:ext cx="3524002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2000" dirty="0"/>
              <a:t>앞에서는 </a:t>
            </a:r>
            <a:r>
              <a:rPr lang="en-US" altLang="ko-KR" sz="2000" dirty="0" err="1"/>
              <a:t>occpy_type</a:t>
            </a:r>
            <a:r>
              <a:rPr lang="en-US" altLang="ko-KR" sz="2000" dirty="0"/>
              <a:t> </a:t>
            </a:r>
            <a:r>
              <a:rPr lang="ko-KR" altLang="en-US" sz="2000" dirty="0"/>
              <a:t>변수를 삭제 했지만 이번엔 </a:t>
            </a:r>
            <a:r>
              <a:rPr lang="ko-KR" altLang="en-US" sz="2000" dirty="0" err="1"/>
              <a:t>결측값을</a:t>
            </a:r>
            <a:r>
              <a:rPr lang="ko-KR" altLang="en-US" sz="2000" dirty="0"/>
              <a:t> 무직이라고 가정하고 </a:t>
            </a:r>
            <a:r>
              <a:rPr lang="en-US" altLang="ko-KR" sz="2000" dirty="0"/>
              <a:t>NAN </a:t>
            </a:r>
            <a:r>
              <a:rPr lang="ko-KR" altLang="en-US" sz="2000" dirty="0"/>
              <a:t>값으로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65B67-49B3-4516-A763-EE0114B1DD29}"/>
              </a:ext>
            </a:extLst>
          </p:cNvPr>
          <p:cNvSpPr txBox="1"/>
          <p:nvPr/>
        </p:nvSpPr>
        <p:spPr>
          <a:xfrm>
            <a:off x="7969620" y="5104896"/>
            <a:ext cx="3524002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2000" dirty="0" err="1"/>
              <a:t>음수값이</a:t>
            </a:r>
            <a:r>
              <a:rPr lang="ko-KR" altLang="en-US" sz="2000" dirty="0"/>
              <a:t> 포함된 변수들을 </a:t>
            </a:r>
            <a:endParaRPr lang="en-US" altLang="ko-KR" sz="2000" dirty="0"/>
          </a:p>
          <a:p>
            <a:r>
              <a:rPr lang="ko-KR" altLang="en-US" sz="2000" dirty="0" err="1"/>
              <a:t>양수값으로</a:t>
            </a:r>
            <a:r>
              <a:rPr lang="ko-KR" altLang="en-US" sz="2000" dirty="0"/>
              <a:t> 변경한다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CE9B36E-190E-4E91-9C1E-C34E5EC77375}"/>
              </a:ext>
            </a:extLst>
          </p:cNvPr>
          <p:cNvSpPr/>
          <p:nvPr/>
        </p:nvSpPr>
        <p:spPr>
          <a:xfrm>
            <a:off x="6167718" y="1824641"/>
            <a:ext cx="923365" cy="6108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E3B07DA-F6F9-4DBC-991F-9E3DA3A5099B}"/>
              </a:ext>
            </a:extLst>
          </p:cNvPr>
          <p:cNvSpPr/>
          <p:nvPr/>
        </p:nvSpPr>
        <p:spPr>
          <a:xfrm>
            <a:off x="6218680" y="5374665"/>
            <a:ext cx="923365" cy="6108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4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9600" y="2345335"/>
            <a:ext cx="3173506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 </a:t>
            </a: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 요</a:t>
            </a:r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992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4E1424-3EB3-44F1-A500-97873F2DBABF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파생변수 추가하기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151532A-68B2-4FE4-A940-6A5D39A24B54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30787-5B86-4A35-B2FF-6874C0E7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826902"/>
            <a:ext cx="11058525" cy="160209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935C8FB-368C-432B-94F9-ECE4CE4018E7}"/>
              </a:ext>
            </a:extLst>
          </p:cNvPr>
          <p:cNvSpPr/>
          <p:nvPr/>
        </p:nvSpPr>
        <p:spPr>
          <a:xfrm rot="5400000">
            <a:off x="5275363" y="3980284"/>
            <a:ext cx="735841" cy="6108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4B786-559F-49C5-BA76-414BBBF3F6DF}"/>
              </a:ext>
            </a:extLst>
          </p:cNvPr>
          <p:cNvSpPr txBox="1"/>
          <p:nvPr/>
        </p:nvSpPr>
        <p:spPr>
          <a:xfrm>
            <a:off x="1108121" y="5079398"/>
            <a:ext cx="9975756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3200" dirty="0"/>
              <a:t>위에서 설명한 것과 같이 </a:t>
            </a:r>
            <a:r>
              <a:rPr lang="en-US" altLang="ko-KR" sz="3200" dirty="0"/>
              <a:t>5</a:t>
            </a:r>
            <a:r>
              <a:rPr lang="ko-KR" altLang="en-US" sz="3200" dirty="0"/>
              <a:t>개의 파생변수를 추가한다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0372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D4DF1130-7FB4-4E04-9E93-CB68D605DD5D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738DE-6750-4D91-991F-28CCC135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49" y="1275573"/>
            <a:ext cx="8270302" cy="51559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DA52B2-FF9C-4430-9BF9-405AF5165326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파생변수 추가하기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5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BC0B0E-87AD-4C7C-892B-5F6D31BE6C49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추가 데이터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E54CDD98-CB41-4878-B728-6ADCF949DDF4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86C5C-800B-430B-9EDF-DD6021BA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40" y="1456255"/>
            <a:ext cx="6019412" cy="1295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CE1169-5DC3-43E0-B389-53FB83ADD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641" y="2984569"/>
            <a:ext cx="6019412" cy="1111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E6517-C5FC-4C08-BA75-5532E41505B2}"/>
              </a:ext>
            </a:extLst>
          </p:cNvPr>
          <p:cNvSpPr txBox="1"/>
          <p:nvPr/>
        </p:nvSpPr>
        <p:spPr>
          <a:xfrm>
            <a:off x="982783" y="4482352"/>
            <a:ext cx="10226435" cy="168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2400" dirty="0"/>
              <a:t>특성끼리 서로 영향을 줄 수 있는 다중공산성 문제가 생길 수 있기 때문에 다중공산성이 의심되는 변수들을 제거하고</a:t>
            </a:r>
            <a:r>
              <a:rPr lang="en-US" altLang="ko-KR" sz="2400" dirty="0"/>
              <a:t>, </a:t>
            </a:r>
            <a:r>
              <a:rPr lang="ko-KR" altLang="en-US" sz="2400" dirty="0"/>
              <a:t>소득을 로그 스케일링을 통해 범위를 축소시킨다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276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A30407-6613-487E-9016-6E1E8652D83F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추가 데이터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17BB9B2E-E5B6-457C-9383-FDBDC7A49480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74AFF-098F-4492-B2A6-3215CDB3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469652"/>
            <a:ext cx="5972175" cy="1695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896868-BEED-4D16-B086-03B6B28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3350560"/>
            <a:ext cx="4914900" cy="31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937D1-5E89-4D68-BA62-6B2FD2AD5449}"/>
              </a:ext>
            </a:extLst>
          </p:cNvPr>
          <p:cNvSpPr txBox="1"/>
          <p:nvPr/>
        </p:nvSpPr>
        <p:spPr>
          <a:xfrm>
            <a:off x="7440706" y="1871163"/>
            <a:ext cx="4616824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2400" dirty="0"/>
              <a:t>범위를 조절하기 위해 </a:t>
            </a:r>
            <a:r>
              <a:rPr lang="en-US" altLang="ko-KR" sz="2400" dirty="0" err="1"/>
              <a:t>standardScaler</a:t>
            </a:r>
            <a:r>
              <a:rPr lang="ko-KR" altLang="en-US" sz="2400" dirty="0"/>
              <a:t>를 이용한다</a:t>
            </a:r>
            <a:r>
              <a:rPr lang="en-US" altLang="ko-KR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2590E-52D3-4069-967F-AA4276CE4FCA}"/>
              </a:ext>
            </a:extLst>
          </p:cNvPr>
          <p:cNvSpPr txBox="1"/>
          <p:nvPr/>
        </p:nvSpPr>
        <p:spPr>
          <a:xfrm>
            <a:off x="6294320" y="4338653"/>
            <a:ext cx="6096000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2400" dirty="0"/>
              <a:t>문자형 변수를 </a:t>
            </a:r>
            <a:r>
              <a:rPr lang="en-US" altLang="ko-KR" sz="2400" dirty="0" err="1"/>
              <a:t>LabelEncoder</a:t>
            </a:r>
            <a:r>
              <a:rPr lang="ko-KR" altLang="en-US" sz="2400" dirty="0"/>
              <a:t>를 이용해 </a:t>
            </a:r>
            <a:endParaRPr lang="en-US" altLang="ko-KR" sz="2400" dirty="0"/>
          </a:p>
          <a:p>
            <a:r>
              <a:rPr lang="ko-KR" altLang="en-US" sz="2400" dirty="0"/>
              <a:t>숫자형으로 변경시킨다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0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CBC594-22E6-467C-AB1C-BFEAB2A776B3}"/>
              </a:ext>
            </a:extLst>
          </p:cNvPr>
          <p:cNvSpPr/>
          <p:nvPr/>
        </p:nvSpPr>
        <p:spPr>
          <a:xfrm>
            <a:off x="982782" y="200294"/>
            <a:ext cx="557041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Bold" panose="02020603020101020101" pitchFamily="18" charset="-127"/>
              </a:rPr>
              <a:t>모델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ea typeface="12롯데마트드림Bold" panose="02020603020101020101" pitchFamily="18" charset="-127"/>
              </a:rPr>
              <a:t>적용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E3256E8-3930-4CF8-91B8-D7332131935B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F69BE-FE1C-4DAA-9AA5-A5360E28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275573"/>
            <a:ext cx="7115175" cy="4400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03BB36-ACA1-440D-B9B7-A1D18C029ABC}"/>
              </a:ext>
            </a:extLst>
          </p:cNvPr>
          <p:cNvGrpSpPr/>
          <p:nvPr/>
        </p:nvGrpSpPr>
        <p:grpSpPr>
          <a:xfrm>
            <a:off x="8301317" y="1515035"/>
            <a:ext cx="3711389" cy="2515964"/>
            <a:chOff x="8399929" y="2178423"/>
            <a:chExt cx="3711389" cy="25159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A6FCC1-6EAA-4499-AFBC-D613E751CE1F}"/>
                </a:ext>
              </a:extLst>
            </p:cNvPr>
            <p:cNvSpPr txBox="1"/>
            <p:nvPr/>
          </p:nvSpPr>
          <p:spPr>
            <a:xfrm>
              <a:off x="8399929" y="2178423"/>
              <a:ext cx="3711389" cy="1128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defRPr>
              </a:lvl1pPr>
            </a:lstStyle>
            <a:p>
              <a:r>
                <a:rPr lang="en-US" altLang="ko-KR" dirty="0" err="1"/>
                <a:t>LGBMClassifier</a:t>
              </a:r>
              <a:r>
                <a:rPr lang="en-US" altLang="ko-KR" dirty="0"/>
                <a:t> </a:t>
              </a:r>
              <a:r>
                <a:rPr lang="ko-KR" altLang="en-US" dirty="0"/>
                <a:t>모델을 사용하였을 때의 </a:t>
              </a:r>
              <a:r>
                <a:rPr lang="en-US" altLang="ko-KR" dirty="0" err="1"/>
                <a:t>log_loss</a:t>
              </a:r>
              <a:endParaRPr lang="ko-KR" altLang="en-US" dirty="0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87B7A403-342F-41D0-8A7B-3B606CFBC477}"/>
                </a:ext>
              </a:extLst>
            </p:cNvPr>
            <p:cNvSpPr/>
            <p:nvPr/>
          </p:nvSpPr>
          <p:spPr>
            <a:xfrm>
              <a:off x="9879106" y="3559572"/>
              <a:ext cx="493059" cy="600636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D834EA-0083-4DFA-B42F-B3787DBCA9C7}"/>
                </a:ext>
              </a:extLst>
            </p:cNvPr>
            <p:cNvSpPr txBox="1"/>
            <p:nvPr/>
          </p:nvSpPr>
          <p:spPr>
            <a:xfrm>
              <a:off x="9758080" y="4119421"/>
              <a:ext cx="1138519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defRPr>
              </a:lvl1pPr>
            </a:lstStyle>
            <a:p>
              <a:r>
                <a:rPr lang="en-US" altLang="ko-KR" dirty="0"/>
                <a:t>0.73</a:t>
              </a:r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A333B21-4C68-49A3-9828-DC5CBB71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5815240"/>
            <a:ext cx="4317562" cy="9230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73AFAA-288A-45FC-B21B-F47E50D2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367" y="5815240"/>
            <a:ext cx="2549312" cy="812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07A6F8-B9D4-4CB4-87C4-45CD8E6A1962}"/>
              </a:ext>
            </a:extLst>
          </p:cNvPr>
          <p:cNvSpPr txBox="1"/>
          <p:nvPr/>
        </p:nvSpPr>
        <p:spPr>
          <a:xfrm>
            <a:off x="8301317" y="4506557"/>
            <a:ext cx="3801036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LGBMClassifier</a:t>
            </a:r>
            <a:r>
              <a:rPr lang="en-US" altLang="ko-KR" dirty="0"/>
              <a:t> </a:t>
            </a:r>
            <a:r>
              <a:rPr lang="ko-KR" altLang="en-US" dirty="0"/>
              <a:t>모델을 </a:t>
            </a:r>
            <a:endParaRPr lang="en-US" altLang="ko-KR" dirty="0"/>
          </a:p>
          <a:p>
            <a:r>
              <a:rPr lang="ko-KR" altLang="en-US" dirty="0"/>
              <a:t>사용하였을 때의 혼동행렬</a:t>
            </a:r>
          </a:p>
        </p:txBody>
      </p:sp>
    </p:spTree>
    <p:extLst>
      <p:ext uri="{BB962C8B-B14F-4D97-AF65-F5344CB8AC3E}">
        <p14:creationId xmlns:p14="http://schemas.microsoft.com/office/powerpoint/2010/main" val="2005160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016567A-C357-4259-83E9-86AC8654360E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최적의 파라미터 찾아보기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0FC5622-E4CE-4BC4-B2AF-555D1A2DFAAE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73C6E-4754-4175-9680-CE1478F6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354230"/>
            <a:ext cx="9839325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D006E-ECA0-4DFE-8DA6-379BB4B7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2" y="3429000"/>
            <a:ext cx="5334000" cy="1095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BFC7A-396A-4CA4-8712-540D4862833A}"/>
              </a:ext>
            </a:extLst>
          </p:cNvPr>
          <p:cNvSpPr txBox="1"/>
          <p:nvPr/>
        </p:nvSpPr>
        <p:spPr>
          <a:xfrm>
            <a:off x="982782" y="5035901"/>
            <a:ext cx="997208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GridSearchCV</a:t>
            </a:r>
            <a:r>
              <a:rPr lang="ko-KR" altLang="en-US" dirty="0"/>
              <a:t>를 이용하여 </a:t>
            </a:r>
            <a:r>
              <a:rPr lang="en-US" altLang="ko-KR" dirty="0" err="1"/>
              <a:t>LGBMClassifier</a:t>
            </a:r>
            <a:r>
              <a:rPr lang="ko-KR" altLang="en-US" dirty="0"/>
              <a:t>의 최적 파라미터를 찾는다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71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2D5043-0655-4BD9-B976-94B409AB4B69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교차검증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E531ED1-5157-458F-988F-C0B782D8EC06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E98EC-F0A8-460A-BB00-7424DE9B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29" y="1664633"/>
            <a:ext cx="7323039" cy="213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78C3D-63DC-445A-9924-A6EBD770B977}"/>
              </a:ext>
            </a:extLst>
          </p:cNvPr>
          <p:cNvSpPr txBox="1"/>
          <p:nvPr/>
        </p:nvSpPr>
        <p:spPr>
          <a:xfrm>
            <a:off x="1757082" y="4865572"/>
            <a:ext cx="9287435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 err="1"/>
              <a:t>StratifiedKFold</a:t>
            </a:r>
            <a:r>
              <a:rPr lang="ko-KR" altLang="en-US" dirty="0"/>
              <a:t>를 이용하여 전체 데이터를 계층분할을 실시하고</a:t>
            </a:r>
            <a:r>
              <a:rPr lang="en-US" altLang="ko-KR" dirty="0"/>
              <a:t>, fold</a:t>
            </a:r>
            <a:r>
              <a:rPr lang="ko-KR" altLang="en-US" dirty="0"/>
              <a:t> 수를 </a:t>
            </a:r>
            <a:r>
              <a:rPr lang="en-US" altLang="ko-KR" dirty="0"/>
              <a:t>5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D98D86E-7855-46E9-8589-585F6685979E}"/>
              </a:ext>
            </a:extLst>
          </p:cNvPr>
          <p:cNvSpPr/>
          <p:nvPr/>
        </p:nvSpPr>
        <p:spPr>
          <a:xfrm>
            <a:off x="5244353" y="4076870"/>
            <a:ext cx="493059" cy="60063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6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3A9B4C-3A23-412D-A17C-586E4D060011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교차검증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862EBF3-604E-4ADB-99A1-2534B8356C66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FE43A-B391-40E2-923E-C5BC47EB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275573"/>
            <a:ext cx="10297599" cy="2786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877E5-BC8B-43B9-BFAD-DECDB2FF9123}"/>
              </a:ext>
            </a:extLst>
          </p:cNvPr>
          <p:cNvSpPr txBox="1"/>
          <p:nvPr/>
        </p:nvSpPr>
        <p:spPr>
          <a:xfrm>
            <a:off x="982782" y="4248926"/>
            <a:ext cx="10297599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/>
              <a:t>Folds</a:t>
            </a:r>
            <a:r>
              <a:rPr lang="ko-KR" altLang="en-US" dirty="0"/>
              <a:t>에는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폴드가</a:t>
            </a:r>
            <a:r>
              <a:rPr lang="ko-KR" altLang="en-US" dirty="0"/>
              <a:t> 저장되어 있고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ko-KR" altLang="en-US" dirty="0" err="1"/>
              <a:t>폴드를</a:t>
            </a:r>
            <a:r>
              <a:rPr lang="ko-KR" altLang="en-US" dirty="0"/>
              <a:t> </a:t>
            </a:r>
            <a:r>
              <a:rPr lang="en-US" altLang="ko-KR" dirty="0" err="1"/>
              <a:t>LGBMClassifier</a:t>
            </a:r>
            <a:r>
              <a:rPr lang="en-US" altLang="ko-KR" dirty="0"/>
              <a:t> </a:t>
            </a:r>
            <a:r>
              <a:rPr lang="ko-KR" altLang="en-US" dirty="0"/>
              <a:t>모델에 적용하고</a:t>
            </a:r>
            <a:r>
              <a:rPr lang="en-US" altLang="ko-KR" dirty="0"/>
              <a:t>, 30</a:t>
            </a:r>
            <a:r>
              <a:rPr lang="ko-KR" altLang="en-US" dirty="0"/>
              <a:t>번 동안 오차가 줄어들지 않으면 멈춘다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8587B-7EFF-405D-B370-A40F1FFA3F8C}"/>
              </a:ext>
            </a:extLst>
          </p:cNvPr>
          <p:cNvSpPr txBox="1"/>
          <p:nvPr/>
        </p:nvSpPr>
        <p:spPr>
          <a:xfrm>
            <a:off x="982782" y="5794456"/>
            <a:ext cx="549870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각 모델은 </a:t>
            </a:r>
            <a:r>
              <a:rPr lang="en-US" altLang="ko-KR" dirty="0" err="1"/>
              <a:t>log_models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17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3A9B4C-3A23-412D-A17C-586E4D060011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교차검증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862EBF3-604E-4ADB-99A1-2534B8356C66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CE7620-D781-498D-9217-EA54789110F1}"/>
              </a:ext>
            </a:extLst>
          </p:cNvPr>
          <p:cNvGrpSpPr/>
          <p:nvPr/>
        </p:nvGrpSpPr>
        <p:grpSpPr>
          <a:xfrm>
            <a:off x="2547939" y="1176958"/>
            <a:ext cx="7096125" cy="5454475"/>
            <a:chOff x="2547939" y="1176958"/>
            <a:chExt cx="7096125" cy="54544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D07E6E-F8B1-47EB-8D29-7C651D6CA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7939" y="1176958"/>
              <a:ext cx="7096125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2B653A-1D08-4815-8611-8DC57352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6988" y="2929003"/>
              <a:ext cx="7058025" cy="16668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3F5E0A-0CC3-4251-9C90-71D2EBDD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0325" y="4793108"/>
              <a:ext cx="6991350" cy="18383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420544-CBAA-42E0-8CB1-37270754F6D3}"/>
                </a:ext>
              </a:extLst>
            </p:cNvPr>
            <p:cNvSpPr/>
            <p:nvPr/>
          </p:nvSpPr>
          <p:spPr>
            <a:xfrm>
              <a:off x="8839200" y="2330824"/>
              <a:ext cx="654424" cy="259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9506FD-9C6F-4B4F-AA40-37B19B759B5A}"/>
                </a:ext>
              </a:extLst>
            </p:cNvPr>
            <p:cNvSpPr/>
            <p:nvPr/>
          </p:nvSpPr>
          <p:spPr>
            <a:xfrm>
              <a:off x="8866095" y="4078951"/>
              <a:ext cx="725580" cy="259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D4F609-EB0D-47B8-BF4F-7600FF5FFEE0}"/>
                </a:ext>
              </a:extLst>
            </p:cNvPr>
            <p:cNvSpPr/>
            <p:nvPr/>
          </p:nvSpPr>
          <p:spPr>
            <a:xfrm>
              <a:off x="8821268" y="6167729"/>
              <a:ext cx="769006" cy="268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58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3A9B4C-3A23-412D-A17C-586E4D060011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교차검증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862EBF3-604E-4ADB-99A1-2534B8356C66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7A42DA-C078-4629-B58D-4F955EEF6E42}"/>
              </a:ext>
            </a:extLst>
          </p:cNvPr>
          <p:cNvGrpSpPr/>
          <p:nvPr/>
        </p:nvGrpSpPr>
        <p:grpSpPr>
          <a:xfrm>
            <a:off x="2557462" y="1814740"/>
            <a:ext cx="7077075" cy="4000500"/>
            <a:chOff x="2557462" y="1814740"/>
            <a:chExt cx="7077075" cy="40005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0B3043-2611-40D9-AA72-51644E2C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7462" y="1814740"/>
              <a:ext cx="7077075" cy="40005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4D7E8E-9AD9-4F85-8C08-BA258483846E}"/>
                </a:ext>
              </a:extLst>
            </p:cNvPr>
            <p:cNvSpPr/>
            <p:nvPr/>
          </p:nvSpPr>
          <p:spPr>
            <a:xfrm>
              <a:off x="8821268" y="3200408"/>
              <a:ext cx="769006" cy="268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B207F4-BD1D-4046-BFB6-29EDC27DA7B4}"/>
                </a:ext>
              </a:extLst>
            </p:cNvPr>
            <p:cNvSpPr/>
            <p:nvPr/>
          </p:nvSpPr>
          <p:spPr>
            <a:xfrm>
              <a:off x="8812302" y="5369869"/>
              <a:ext cx="769006" cy="268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46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257" y="1538290"/>
            <a:ext cx="9245947" cy="189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신용카드 사용자 연체 예측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    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신용카드 사용자 데이터를 보고 사용자의 대금 연체 정도를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     예측하는 알고리즘 개발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A40E39-A5EF-4A16-9705-78CC2033CFE7}"/>
              </a:ext>
            </a:extLst>
          </p:cNvPr>
          <p:cNvGrpSpPr/>
          <p:nvPr/>
        </p:nvGrpSpPr>
        <p:grpSpPr>
          <a:xfrm>
            <a:off x="982782" y="160988"/>
            <a:ext cx="10226436" cy="927491"/>
            <a:chOff x="982782" y="160988"/>
            <a:chExt cx="10226436" cy="9274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4D8975-0035-4696-99DD-D1424849F622}"/>
                </a:ext>
              </a:extLst>
            </p:cNvPr>
            <p:cNvSpPr/>
            <p:nvPr/>
          </p:nvSpPr>
          <p:spPr>
            <a:xfrm>
              <a:off x="982782" y="160988"/>
              <a:ext cx="5008449" cy="716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개요</a:t>
              </a:r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 </a:t>
              </a: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03F4288-4558-4CC5-89BC-8C06F58043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A1F65-C73D-4ACE-8652-1D596D617801}"/>
              </a:ext>
            </a:extLst>
          </p:cNvPr>
          <p:cNvSpPr/>
          <p:nvPr/>
        </p:nvSpPr>
        <p:spPr>
          <a:xfrm>
            <a:off x="1368256" y="4003584"/>
            <a:ext cx="9559720" cy="189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사용할 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    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앙상블 기법을 기반으로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voting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방식을 통해 대금 연체 정도를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    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12롯데마트드림Medium" panose="02020603020101020101" pitchFamily="18" charset="-127"/>
              </a:rPr>
              <a:t>예측하는 알고리즘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635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86579B-E1F6-47CB-84CF-468185597468}"/>
              </a:ext>
            </a:extLst>
          </p:cNvPr>
          <p:cNvSpPr/>
          <p:nvPr/>
        </p:nvSpPr>
        <p:spPr>
          <a:xfrm>
            <a:off x="982782" y="200294"/>
            <a:ext cx="55704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테스트 데이터에 적용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29A94-BC23-4B66-AF6D-AFAC1F0F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1" y="1504949"/>
            <a:ext cx="6129585" cy="2709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8444A-579F-4BF0-B67E-EFB3853AFCE6}"/>
              </a:ext>
            </a:extLst>
          </p:cNvPr>
          <p:cNvSpPr txBox="1"/>
          <p:nvPr/>
        </p:nvSpPr>
        <p:spPr>
          <a:xfrm>
            <a:off x="982782" y="4838682"/>
            <a:ext cx="10067365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위에서 적용한 모델을 각각 적용하여 각 모델에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출력한다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이후</a:t>
            </a:r>
            <a:r>
              <a:rPr lang="en-US" altLang="ko-KR" dirty="0"/>
              <a:t>, </a:t>
            </a:r>
            <a:r>
              <a:rPr lang="ko-KR" altLang="en-US" dirty="0"/>
              <a:t>각 모델의 개수만큼 나누어 과대적합을 방지한다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E41741-BCB7-4AF6-B820-EC623F7EB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441" y="4217502"/>
            <a:ext cx="1248195" cy="3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1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D9D2C-6F80-49F4-BB72-EF8B26514372}"/>
              </a:ext>
            </a:extLst>
          </p:cNvPr>
          <p:cNvSpPr txBox="1"/>
          <p:nvPr/>
        </p:nvSpPr>
        <p:spPr>
          <a:xfrm>
            <a:off x="1631575" y="2130183"/>
            <a:ext cx="8803341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가장 좋은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BB02D-73E1-46FD-A87E-9BB36F4C2F8A}"/>
              </a:ext>
            </a:extLst>
          </p:cNvPr>
          <p:cNvSpPr txBox="1"/>
          <p:nvPr/>
        </p:nvSpPr>
        <p:spPr>
          <a:xfrm>
            <a:off x="3765177" y="3787357"/>
            <a:ext cx="427616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3600" dirty="0"/>
              <a:t>추가 설명</a:t>
            </a:r>
          </a:p>
        </p:txBody>
      </p:sp>
    </p:spTree>
    <p:extLst>
      <p:ext uri="{BB962C8B-B14F-4D97-AF65-F5344CB8AC3E}">
        <p14:creationId xmlns:p14="http://schemas.microsoft.com/office/powerpoint/2010/main" val="173449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86579B-E1F6-47CB-84CF-468185597468}"/>
              </a:ext>
            </a:extLst>
          </p:cNvPr>
          <p:cNvSpPr/>
          <p:nvPr/>
        </p:nvSpPr>
        <p:spPr>
          <a:xfrm>
            <a:off x="982781" y="200294"/>
            <a:ext cx="652067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공모전에서 가장 좋은 결과를 내는 모델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75CFD-0243-4FDD-AE2C-2778B4BEE9F1}"/>
              </a:ext>
            </a:extLst>
          </p:cNvPr>
          <p:cNvSpPr txBox="1"/>
          <p:nvPr/>
        </p:nvSpPr>
        <p:spPr>
          <a:xfrm>
            <a:off x="-33045" y="1275573"/>
            <a:ext cx="427616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3600" dirty="0" err="1"/>
              <a:t>Catboost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F7696-AFEB-48C7-9479-7C1058AC0CEB}"/>
              </a:ext>
            </a:extLst>
          </p:cNvPr>
          <p:cNvSpPr txBox="1"/>
          <p:nvPr/>
        </p:nvSpPr>
        <p:spPr>
          <a:xfrm>
            <a:off x="982781" y="3085471"/>
            <a:ext cx="1112853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 algn="l"/>
            <a:r>
              <a:rPr lang="ko-KR" altLang="en-US" sz="1800" dirty="0"/>
              <a:t>기존의 </a:t>
            </a:r>
            <a:r>
              <a:rPr lang="ko-KR" altLang="en-US" sz="1800" dirty="0" err="1"/>
              <a:t>부스팅</a:t>
            </a:r>
            <a:r>
              <a:rPr lang="ko-KR" altLang="en-US" sz="1800" dirty="0"/>
              <a:t> 모델이 일괄적으로 모든 훈련 데이터를 대상으로 </a:t>
            </a:r>
            <a:r>
              <a:rPr lang="ko-KR" altLang="en-US" sz="1800" dirty="0" err="1"/>
              <a:t>잔차계산을</a:t>
            </a:r>
            <a:r>
              <a:rPr lang="ko-KR" altLang="en-US" sz="1800" dirty="0"/>
              <a:t> 했다면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Catboost</a:t>
            </a:r>
            <a:r>
              <a:rPr lang="en-US" altLang="ko-KR" sz="1800" dirty="0"/>
              <a:t> </a:t>
            </a:r>
            <a:r>
              <a:rPr lang="ko-KR" altLang="en-US" sz="1800" dirty="0"/>
              <a:t>는 일부만 가지고 </a:t>
            </a:r>
            <a:r>
              <a:rPr lang="ko-KR" altLang="en-US" sz="1800" dirty="0" err="1"/>
              <a:t>잔차계산을</a:t>
            </a:r>
            <a:r>
              <a:rPr lang="ko-KR" altLang="en-US" sz="1800" dirty="0"/>
              <a:t> 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이걸로 모델을 만들고</a:t>
            </a:r>
            <a:r>
              <a:rPr lang="en-US" altLang="ko-KR" sz="1800" dirty="0"/>
              <a:t>, </a:t>
            </a:r>
            <a:r>
              <a:rPr lang="ko-KR" altLang="en-US" sz="1800" dirty="0"/>
              <a:t>그 뒤에 데이터의 </a:t>
            </a:r>
            <a:r>
              <a:rPr lang="ko-KR" altLang="en-US" sz="1800" dirty="0" err="1"/>
              <a:t>잔차는</a:t>
            </a:r>
            <a:r>
              <a:rPr lang="ko-KR" altLang="en-US" sz="1800" dirty="0"/>
              <a:t> 이 모델로 예측한 값을 사용한다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3458B-558B-48E3-8417-8E6044DA82CE}"/>
              </a:ext>
            </a:extLst>
          </p:cNvPr>
          <p:cNvSpPr txBox="1"/>
          <p:nvPr/>
        </p:nvSpPr>
        <p:spPr>
          <a:xfrm>
            <a:off x="824753" y="2510505"/>
            <a:ext cx="296116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2400" dirty="0" err="1"/>
              <a:t>Orderd</a:t>
            </a:r>
            <a:r>
              <a:rPr lang="en-US" altLang="ko-KR" sz="2400" dirty="0"/>
              <a:t>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57D16-B088-46F7-9C99-38CCA3C9D7B0}"/>
              </a:ext>
            </a:extLst>
          </p:cNvPr>
          <p:cNvSpPr txBox="1"/>
          <p:nvPr/>
        </p:nvSpPr>
        <p:spPr>
          <a:xfrm>
            <a:off x="824753" y="4359838"/>
            <a:ext cx="400836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dirty="0"/>
              <a:t>Ordered Target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404F6-E7AC-46B6-A950-94EEADA1A226}"/>
              </a:ext>
            </a:extLst>
          </p:cNvPr>
          <p:cNvSpPr txBox="1"/>
          <p:nvPr/>
        </p:nvSpPr>
        <p:spPr>
          <a:xfrm>
            <a:off x="982780" y="5056477"/>
            <a:ext cx="1112853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 algn="l"/>
            <a:r>
              <a:rPr lang="en-US" altLang="ko-KR" sz="1800" dirty="0"/>
              <a:t>Mean encoding</a:t>
            </a:r>
            <a:r>
              <a:rPr lang="ko-KR" altLang="en-US" sz="1800" dirty="0"/>
              <a:t>이라는 기법을 사용한다</a:t>
            </a:r>
            <a:r>
              <a:rPr lang="en-US" altLang="ko-KR" sz="1800" dirty="0"/>
              <a:t>. </a:t>
            </a:r>
            <a:r>
              <a:rPr lang="ko-KR" altLang="en-US" sz="1800" dirty="0"/>
              <a:t>다만</a:t>
            </a:r>
            <a:r>
              <a:rPr lang="en-US" altLang="ko-KR" sz="1800" dirty="0"/>
              <a:t>, Mean encoding</a:t>
            </a:r>
            <a:r>
              <a:rPr lang="ko-KR" altLang="en-US" sz="1800" dirty="0"/>
              <a:t>은 </a:t>
            </a:r>
            <a:r>
              <a:rPr lang="en-US" altLang="ko-KR" sz="1800" dirty="0"/>
              <a:t>data leakage </a:t>
            </a:r>
            <a:r>
              <a:rPr lang="ko-KR" altLang="en-US" sz="1800" dirty="0"/>
              <a:t>문제를 </a:t>
            </a:r>
            <a:r>
              <a:rPr lang="ko-KR" altLang="en-US" sz="1800" dirty="0" err="1"/>
              <a:t>일으킬수도</a:t>
            </a:r>
            <a:r>
              <a:rPr lang="ko-KR" altLang="en-US" sz="1800" dirty="0"/>
              <a:t> 있기</a:t>
            </a:r>
            <a:endParaRPr lang="en-US" altLang="ko-KR" sz="1800" dirty="0"/>
          </a:p>
          <a:p>
            <a:pPr algn="l"/>
            <a:r>
              <a:rPr lang="ko-KR" altLang="en-US" sz="1800" dirty="0"/>
              <a:t>때문에 </a:t>
            </a:r>
            <a:r>
              <a:rPr lang="en-US" altLang="ko-KR" sz="1800" dirty="0" err="1"/>
              <a:t>catboost</a:t>
            </a:r>
            <a:r>
              <a:rPr lang="ko-KR" altLang="en-US" sz="1800" dirty="0"/>
              <a:t>는 현재 데이터의 인코딩하기 위해 이전 데이터들의 </a:t>
            </a:r>
            <a:r>
              <a:rPr lang="ko-KR" altLang="en-US" sz="1800" dirty="0" err="1"/>
              <a:t>인코딩된</a:t>
            </a:r>
            <a:r>
              <a:rPr lang="ko-KR" altLang="en-US" sz="1800" dirty="0"/>
              <a:t> 값을 사용한다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3809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7FF9D-DF5E-462B-AD0D-90AFE7DD80EB}"/>
              </a:ext>
            </a:extLst>
          </p:cNvPr>
          <p:cNvSpPr/>
          <p:nvPr/>
        </p:nvSpPr>
        <p:spPr>
          <a:xfrm>
            <a:off x="982781" y="200294"/>
            <a:ext cx="652067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공모전에서 가장 좋은 결과를 내는 모델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AAAAE-5A10-430C-A86F-F17239C4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3" y="1258910"/>
            <a:ext cx="1833806" cy="462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3D0A9C-630B-4BF2-B09B-FB33B76E0E01}"/>
              </a:ext>
            </a:extLst>
          </p:cNvPr>
          <p:cNvSpPr txBox="1"/>
          <p:nvPr/>
        </p:nvSpPr>
        <p:spPr>
          <a:xfrm>
            <a:off x="7637929" y="2856021"/>
            <a:ext cx="4312023" cy="22369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en-US" altLang="ko-KR" sz="2400" dirty="0" err="1"/>
              <a:t>Catboost</a:t>
            </a:r>
            <a:r>
              <a:rPr lang="ko-KR" altLang="en-US" sz="2400" dirty="0"/>
              <a:t>를 설치한다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kfold</a:t>
            </a:r>
            <a:r>
              <a:rPr lang="ko-KR" altLang="en-US" sz="2400" dirty="0"/>
              <a:t>를 사용하여 교차검증을 실시하고 </a:t>
            </a:r>
            <a:r>
              <a:rPr lang="en-US" altLang="ko-KR" sz="2400" dirty="0" err="1"/>
              <a:t>log_loss</a:t>
            </a:r>
            <a:r>
              <a:rPr lang="ko-KR" altLang="en-US" sz="2400" dirty="0"/>
              <a:t>를 구한다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C0080F-20BB-46C8-9B50-30FDAFD0C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23" y="1842740"/>
            <a:ext cx="6433857" cy="4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4D6B0E-077A-4977-8889-161F4B322F63}"/>
              </a:ext>
            </a:extLst>
          </p:cNvPr>
          <p:cNvSpPr/>
          <p:nvPr/>
        </p:nvSpPr>
        <p:spPr>
          <a:xfrm>
            <a:off x="982781" y="200294"/>
            <a:ext cx="652067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공모전에서 가장 좋은 결과를 내는 모델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13CC93-CF00-43CE-BAE3-967A1D257555}"/>
              </a:ext>
            </a:extLst>
          </p:cNvPr>
          <p:cNvGrpSpPr/>
          <p:nvPr/>
        </p:nvGrpSpPr>
        <p:grpSpPr>
          <a:xfrm>
            <a:off x="982781" y="1420345"/>
            <a:ext cx="8162925" cy="4895850"/>
            <a:chOff x="982781" y="1420345"/>
            <a:chExt cx="8162925" cy="48958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59EF5F-2965-4CA8-BCB9-3AA1A649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781" y="1420345"/>
              <a:ext cx="8162925" cy="48958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6C01C9-0AA0-4B06-B5DB-4D90DE547161}"/>
                </a:ext>
              </a:extLst>
            </p:cNvPr>
            <p:cNvSpPr/>
            <p:nvPr/>
          </p:nvSpPr>
          <p:spPr>
            <a:xfrm>
              <a:off x="1828797" y="2788032"/>
              <a:ext cx="1004049" cy="286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9B6F-ADDD-4D47-B4F9-4BFC2F70C44D}"/>
                </a:ext>
              </a:extLst>
            </p:cNvPr>
            <p:cNvSpPr/>
            <p:nvPr/>
          </p:nvSpPr>
          <p:spPr>
            <a:xfrm>
              <a:off x="1891549" y="5360902"/>
              <a:ext cx="1004049" cy="286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3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3C0216-5A3A-435F-8A5C-0D9E6E3C8ECE}"/>
              </a:ext>
            </a:extLst>
          </p:cNvPr>
          <p:cNvSpPr/>
          <p:nvPr/>
        </p:nvSpPr>
        <p:spPr>
          <a:xfrm>
            <a:off x="982781" y="200294"/>
            <a:ext cx="652067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공모전에서 가장 좋은 결과를 내는 모델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611762-78E1-4378-9F0C-41343C535AB8}"/>
              </a:ext>
            </a:extLst>
          </p:cNvPr>
          <p:cNvGrpSpPr/>
          <p:nvPr/>
        </p:nvGrpSpPr>
        <p:grpSpPr>
          <a:xfrm>
            <a:off x="982781" y="1365220"/>
            <a:ext cx="6997794" cy="5049664"/>
            <a:chOff x="982781" y="1365220"/>
            <a:chExt cx="6997794" cy="50496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89462-BC3C-41F9-B3EA-30507EA1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781" y="1365220"/>
              <a:ext cx="6997794" cy="504966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7AC75A-71FB-4720-A3F1-4E202B339547}"/>
                </a:ext>
              </a:extLst>
            </p:cNvPr>
            <p:cNvSpPr/>
            <p:nvPr/>
          </p:nvSpPr>
          <p:spPr>
            <a:xfrm>
              <a:off x="1532961" y="2348760"/>
              <a:ext cx="1004049" cy="286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564F25-60F4-4EF3-9338-2B32F8AE9CA8}"/>
                </a:ext>
              </a:extLst>
            </p:cNvPr>
            <p:cNvSpPr/>
            <p:nvPr/>
          </p:nvSpPr>
          <p:spPr>
            <a:xfrm>
              <a:off x="1532961" y="4222379"/>
              <a:ext cx="1004049" cy="286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F5A327-AFCD-4FFF-A881-61F36AE9092B}"/>
                </a:ext>
              </a:extLst>
            </p:cNvPr>
            <p:cNvSpPr/>
            <p:nvPr/>
          </p:nvSpPr>
          <p:spPr>
            <a:xfrm>
              <a:off x="1532961" y="5952567"/>
              <a:ext cx="1004049" cy="286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1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A776A084-6070-4048-9A73-09FC108043C9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0CD71-5B12-44D3-9348-924A0FFE326A}"/>
              </a:ext>
            </a:extLst>
          </p:cNvPr>
          <p:cNvSpPr/>
          <p:nvPr/>
        </p:nvSpPr>
        <p:spPr>
          <a:xfrm>
            <a:off x="982781" y="200294"/>
            <a:ext cx="652067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6CC18-9878-42B3-8939-894C6492B649}"/>
              </a:ext>
            </a:extLst>
          </p:cNvPr>
          <p:cNvSpPr txBox="1"/>
          <p:nvPr/>
        </p:nvSpPr>
        <p:spPr>
          <a:xfrm>
            <a:off x="1160929" y="2115671"/>
            <a:ext cx="9870141" cy="3344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데이터의 특성과 모델의 선택에 따라 결과값이 많이 차이가 남을 알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설명변수들을 조합해 반응변수를 잘 설명할 수 있는 파생변수를 추가하는 것이 결과에 유의미한 영향을 미친다는 것을 알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A2D8B-149D-45FD-9325-3A83B9841F34}"/>
              </a:ext>
            </a:extLst>
          </p:cNvPr>
          <p:cNvSpPr txBox="1"/>
          <p:nvPr/>
        </p:nvSpPr>
        <p:spPr>
          <a:xfrm>
            <a:off x="1160929" y="5930781"/>
            <a:ext cx="807271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sz="1800" dirty="0">
                <a:hlinkClick r:id="rId3"/>
              </a:rPr>
              <a:t>https://github.com/A-sy-coding/ML-Class</a:t>
            </a:r>
            <a:r>
              <a:rPr lang="ko-KR" altLang="en-US" sz="1800" dirty="0"/>
              <a:t>의 </a:t>
            </a:r>
            <a:r>
              <a:rPr lang="en-US" altLang="ko-KR" sz="1800" dirty="0"/>
              <a:t>card, card1</a:t>
            </a:r>
            <a:r>
              <a:rPr lang="ko-KR" altLang="en-US" sz="1800" dirty="0"/>
              <a:t>에 코드 저장</a:t>
            </a:r>
          </a:p>
        </p:txBody>
      </p:sp>
    </p:spTree>
    <p:extLst>
      <p:ext uri="{BB962C8B-B14F-4D97-AF65-F5344CB8AC3E}">
        <p14:creationId xmlns:p14="http://schemas.microsoft.com/office/powerpoint/2010/main" val="2034122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70411" y="1756461"/>
            <a:ext cx="6916271" cy="371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소개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구성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변수 설명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크기 및 타입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d.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결측 값 확인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485249" y="4294542"/>
            <a:ext cx="6882868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19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target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구성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구성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79358A4-38E2-40B3-BFFD-ED6A5E4D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2" y="1903360"/>
            <a:ext cx="11209218" cy="16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918020" y="1746451"/>
            <a:ext cx="688286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Target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값의 개수 출력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구성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4517EE4-4348-4C9F-842E-6A751145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7" y="2527052"/>
            <a:ext cx="4976268" cy="256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8B1E26-2DF3-4343-8260-E36D14EBC6E6}"/>
              </a:ext>
            </a:extLst>
          </p:cNvPr>
          <p:cNvSpPr txBox="1"/>
          <p:nvPr/>
        </p:nvSpPr>
        <p:spPr>
          <a:xfrm>
            <a:off x="7391215" y="2401823"/>
            <a:ext cx="167640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162B-9397-45AA-9A7E-AC77CD06F625}"/>
              </a:ext>
            </a:extLst>
          </p:cNvPr>
          <p:cNvSpPr/>
          <p:nvPr/>
        </p:nvSpPr>
        <p:spPr>
          <a:xfrm>
            <a:off x="4918020" y="2969200"/>
            <a:ext cx="688286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압도적으로 많음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D416C-7FDE-469F-8104-16C7E7784225}"/>
              </a:ext>
            </a:extLst>
          </p:cNvPr>
          <p:cNvSpPr txBox="1"/>
          <p:nvPr/>
        </p:nvSpPr>
        <p:spPr>
          <a:xfrm>
            <a:off x="7391215" y="3632161"/>
            <a:ext cx="167640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9F85AF-8003-4428-8E24-63FDCEE1842A}"/>
              </a:ext>
            </a:extLst>
          </p:cNvPr>
          <p:cNvSpPr/>
          <p:nvPr/>
        </p:nvSpPr>
        <p:spPr>
          <a:xfrm>
            <a:off x="4918020" y="4214716"/>
            <a:ext cx="688286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데이터가 불균형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2116E-97E9-4728-AAEA-7C8B7CB9C542}"/>
              </a:ext>
            </a:extLst>
          </p:cNvPr>
          <p:cNvSpPr txBox="1"/>
          <p:nvPr/>
        </p:nvSpPr>
        <p:spPr>
          <a:xfrm>
            <a:off x="7391215" y="4870088"/>
            <a:ext cx="167640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DD93AC-7987-4576-AC2A-7ECD27785D70}"/>
              </a:ext>
            </a:extLst>
          </p:cNvPr>
          <p:cNvSpPr/>
          <p:nvPr/>
        </p:nvSpPr>
        <p:spPr>
          <a:xfrm>
            <a:off x="5106278" y="5525460"/>
            <a:ext cx="688286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분할할 때 계층분할 필요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변수 설명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177991-8677-4131-8EC9-490B10F9776A}"/>
              </a:ext>
            </a:extLst>
          </p:cNvPr>
          <p:cNvSpPr txBox="1"/>
          <p:nvPr/>
        </p:nvSpPr>
        <p:spPr>
          <a:xfrm>
            <a:off x="1968899" y="1406479"/>
            <a:ext cx="4127101" cy="542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1600" dirty="0" err="1"/>
              <a:t>gender</a:t>
            </a:r>
            <a:r>
              <a:rPr lang="ko-KR" altLang="en-US" sz="1600" dirty="0"/>
              <a:t>: 성별</a:t>
            </a:r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car</a:t>
            </a:r>
            <a:r>
              <a:rPr lang="ko-KR" altLang="en-US" sz="1600" dirty="0"/>
              <a:t>: 차량 소유 여부</a:t>
            </a:r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reality</a:t>
            </a:r>
            <a:r>
              <a:rPr lang="ko-KR" altLang="en-US" sz="1600" dirty="0"/>
              <a:t>: 부동산 소유 여부</a:t>
            </a:r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child_num</a:t>
            </a:r>
            <a:r>
              <a:rPr lang="ko-KR" altLang="en-US" sz="1600" dirty="0"/>
              <a:t>: 자녀 수</a:t>
            </a:r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income_total</a:t>
            </a:r>
            <a:r>
              <a:rPr lang="ko-KR" altLang="en-US" sz="1600" dirty="0"/>
              <a:t>: 연간 소득</a:t>
            </a:r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income_type</a:t>
            </a:r>
            <a:r>
              <a:rPr lang="ko-KR" altLang="en-US" sz="1600" dirty="0"/>
              <a:t>: 소득 분류  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edu_type</a:t>
            </a:r>
            <a:r>
              <a:rPr lang="ko-KR" altLang="en-US" sz="1600" dirty="0"/>
              <a:t>: 교육 수준  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family_type</a:t>
            </a:r>
            <a:r>
              <a:rPr lang="ko-KR" altLang="en-US" sz="1600" dirty="0"/>
              <a:t>: 결혼 여부		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 err="1"/>
              <a:t>house_type</a:t>
            </a:r>
            <a:r>
              <a:rPr lang="ko-KR" altLang="en-US" sz="1600" dirty="0"/>
              <a:t>: 생활 방식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/>
              <a:t>DAYS_BIRTH: 출생일 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/>
              <a:t>DAYS_EMPLOYED: 업무 시작일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/>
              <a:t>FLAG_MOBIL: 핸드폰 소유 여부</a:t>
            </a:r>
          </a:p>
          <a:p>
            <a:pPr>
              <a:lnSpc>
                <a:spcPct val="170000"/>
              </a:lnSpc>
            </a:pPr>
            <a:r>
              <a:rPr lang="ko-KR" altLang="en-US" sz="1600" dirty="0"/>
              <a:t>	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7ACE3-EFDC-4F99-8CD1-E35C833EDABD}"/>
              </a:ext>
            </a:extLst>
          </p:cNvPr>
          <p:cNvSpPr txBox="1"/>
          <p:nvPr/>
        </p:nvSpPr>
        <p:spPr>
          <a:xfrm>
            <a:off x="6096000" y="1406479"/>
            <a:ext cx="3883958" cy="3380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70000"/>
              </a:lnSpc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 err="1"/>
              <a:t>work_phone</a:t>
            </a:r>
            <a:r>
              <a:rPr lang="ko-KR" altLang="en-US" dirty="0"/>
              <a:t>: 업무용 전화 소유 여부</a:t>
            </a:r>
          </a:p>
          <a:p>
            <a:r>
              <a:rPr lang="ko-KR" altLang="en-US" dirty="0" err="1"/>
              <a:t>phone</a:t>
            </a:r>
            <a:r>
              <a:rPr lang="ko-KR" altLang="en-US" dirty="0"/>
              <a:t>: 전화 소유 여부</a:t>
            </a:r>
          </a:p>
          <a:p>
            <a:r>
              <a:rPr lang="ko-KR" altLang="en-US" dirty="0" err="1"/>
              <a:t>email</a:t>
            </a:r>
            <a:r>
              <a:rPr lang="ko-KR" altLang="en-US" dirty="0"/>
              <a:t>: 이메일 소유 여부</a:t>
            </a:r>
            <a:endParaRPr lang="en-US" altLang="ko-KR" dirty="0"/>
          </a:p>
          <a:p>
            <a:r>
              <a:rPr lang="ko-KR" altLang="en-US" sz="1600" dirty="0" err="1"/>
              <a:t>occyp_type</a:t>
            </a:r>
            <a:r>
              <a:rPr lang="ko-KR" altLang="en-US" sz="1600" dirty="0"/>
              <a:t>: 직업 유형</a:t>
            </a:r>
            <a:endParaRPr lang="en-US" altLang="ko-KR" sz="1600" dirty="0"/>
          </a:p>
          <a:p>
            <a:r>
              <a:rPr lang="ko-KR" altLang="en-US" sz="1600" dirty="0" err="1"/>
              <a:t>family_size</a:t>
            </a:r>
            <a:r>
              <a:rPr lang="ko-KR" altLang="en-US" sz="1600" dirty="0"/>
              <a:t>: 가족 규모</a:t>
            </a:r>
          </a:p>
          <a:p>
            <a:r>
              <a:rPr lang="ko-KR" altLang="en-US" sz="1600" dirty="0" err="1"/>
              <a:t>begin_month</a:t>
            </a:r>
            <a:r>
              <a:rPr lang="ko-KR" altLang="en-US" sz="1600" dirty="0"/>
              <a:t>: 신용카드 발급 월</a:t>
            </a:r>
            <a:endParaRPr lang="en-US" altLang="ko-KR" sz="1600" dirty="0"/>
          </a:p>
          <a:p>
            <a:r>
              <a:rPr lang="ko-KR" altLang="en-US" sz="1600" dirty="0" err="1"/>
              <a:t>credit</a:t>
            </a:r>
            <a:r>
              <a:rPr lang="ko-KR" altLang="en-US" sz="1600" dirty="0"/>
              <a:t>: 사용자의 신용카드 대금 연체를</a:t>
            </a:r>
            <a:endParaRPr lang="en-US" altLang="ko-KR" sz="1600" dirty="0"/>
          </a:p>
          <a:p>
            <a:r>
              <a:rPr lang="en-US" altLang="ko-KR" dirty="0"/>
              <a:t>      </a:t>
            </a:r>
            <a:r>
              <a:rPr lang="ko-KR" altLang="en-US" sz="1600" dirty="0"/>
              <a:t>   기준으로 한 신용도</a:t>
            </a:r>
          </a:p>
        </p:txBody>
      </p:sp>
    </p:spTree>
    <p:extLst>
      <p:ext uri="{BB962C8B-B14F-4D97-AF65-F5344CB8AC3E}">
        <p14:creationId xmlns:p14="http://schemas.microsoft.com/office/powerpoint/2010/main" val="53176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014817" y="2690140"/>
            <a:ext cx="5553266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특성이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19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개가 존재하고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특성의 포인트들은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26457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개가 존재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크기 및 타입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4205146-E281-4F90-B8C9-526CA85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64" y="1241862"/>
            <a:ext cx="3701575" cy="1102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DE51C-7A2A-4731-BD12-E045BFA41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68" y="1200150"/>
            <a:ext cx="3619500" cy="56578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AF0473-D04F-4936-A7B5-DE6792FCA6B0}"/>
              </a:ext>
            </a:extLst>
          </p:cNvPr>
          <p:cNvSpPr/>
          <p:nvPr/>
        </p:nvSpPr>
        <p:spPr>
          <a:xfrm>
            <a:off x="5014817" y="4686277"/>
            <a:ext cx="5751793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특성이 범주형의 성질을 가지고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특성이 연속형을 성질을 가진다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611B1-13F0-42EA-843C-3A49839A7FD0}"/>
              </a:ext>
            </a:extLst>
          </p:cNvPr>
          <p:cNvSpPr txBox="1"/>
          <p:nvPr/>
        </p:nvSpPr>
        <p:spPr>
          <a:xfrm>
            <a:off x="6829745" y="3972486"/>
            <a:ext cx="167640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5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11430</TotalTime>
  <Words>1208</Words>
  <Application>Microsoft Office PowerPoint</Application>
  <PresentationFormat>와이드스크린</PresentationFormat>
  <Paragraphs>208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12롯데마트행복Light</vt:lpstr>
      <vt:lpstr>12롯데마트드림Bold</vt:lpstr>
      <vt:lpstr>Arial</vt:lpstr>
      <vt:lpstr>맑은 고딕</vt:lpstr>
      <vt:lpstr>12롯데마트드림Medium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안상영</cp:lastModifiedBy>
  <cp:revision>442</cp:revision>
  <dcterms:created xsi:type="dcterms:W3CDTF">2017-06-09T06:00:25Z</dcterms:created>
  <dcterms:modified xsi:type="dcterms:W3CDTF">2021-05-30T03:02:04Z</dcterms:modified>
</cp:coreProperties>
</file>